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notesMasterIdLst>
    <p:notesMasterId r:id="rId14"/>
  </p:notesMasterIdLst>
  <p:sldSz cx="14630400" cy="8229600"/>
  <p:notesSz cx="8229600" cy="14630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2-1.png"/><Relationship Id="rId2" Type="http://schemas.openxmlformats.org/officeDocument/2006/relationships/image" Target="../media/image-1012-2.png"/><Relationship Id="rId4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3-1.png"/><Relationship Id="rId2" Type="http://schemas.openxmlformats.org/officeDocument/2006/relationships/image" Target="../media/image-1013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image" Target="../media/image-10-4.png"/><Relationship Id="rId5" Type="http://schemas.openxmlformats.org/officeDocument/2006/relationships/image" Target="../media/image-10-5.png"/><Relationship Id="rId6" Type="http://schemas.openxmlformats.org/officeDocument/2006/relationships/image" Target="../media/image-10-6.png"/><Relationship Id="rId7" Type="http://schemas.openxmlformats.org/officeDocument/2006/relationships/image" Target="../media/image-10-7.png"/><Relationship Id="rId8" Type="http://schemas.openxmlformats.org/officeDocument/2006/relationships/slideLayout" Target="../slideLayouts/slideLayout11.xml"/><Relationship Id="rId9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image" Target="../media/image-11-2.png"/><Relationship Id="rId3" Type="http://schemas.openxmlformats.org/officeDocument/2006/relationships/image" Target="../media/image-11-3.png"/><Relationship Id="rId4" Type="http://schemas.openxmlformats.org/officeDocument/2006/relationships/image" Target="../media/image-11-4.png"/><Relationship Id="rId5" Type="http://schemas.openxmlformats.org/officeDocument/2006/relationships/image" Target="../media/image-11-5.png"/><Relationship Id="rId6" Type="http://schemas.openxmlformats.org/officeDocument/2006/relationships/slideLayout" Target="../slideLayouts/slideLayout12.xml"/><Relationship Id="rId7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image" Target="../media/image-3-5.png"/><Relationship Id="rId6" Type="http://schemas.openxmlformats.org/officeDocument/2006/relationships/slideLayout" Target="../slideLayouts/slideLayout4.xml"/><Relationship Id="rId7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slideLayout" Target="../slideLayouts/slideLayout5.xml"/><Relationship Id="rId7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2950" y="753904"/>
            <a:ext cx="13144500" cy="13265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200"/>
              </a:lnSpc>
              <a:buNone/>
            </a:pPr>
            <a:r>
              <a:rPr lang="en-US" sz="415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Introducing Our New Learning Management System</a:t>
            </a:r>
            <a:endParaRPr lang="en-US" sz="4150" dirty="0"/>
          </a:p>
        </p:txBody>
      </p:sp>
      <p:sp>
        <p:nvSpPr>
          <p:cNvPr id="3" name="Text 1"/>
          <p:cNvSpPr/>
          <p:nvPr/>
        </p:nvSpPr>
        <p:spPr>
          <a:xfrm>
            <a:off x="742950" y="2504956"/>
            <a:ext cx="13144500" cy="3395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Welcome to our new LMS! This presentation will provide an overview of its features and benefits.</a:t>
            </a:r>
            <a:endParaRPr lang="en-US" sz="1650" dirty="0"/>
          </a:p>
        </p:txBody>
      </p:sp>
      <p:sp>
        <p:nvSpPr>
          <p:cNvPr id="4" name="Text 2"/>
          <p:cNvSpPr/>
          <p:nvPr/>
        </p:nvSpPr>
        <p:spPr>
          <a:xfrm>
            <a:off x="742950" y="3295412"/>
            <a:ext cx="2653427" cy="331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What is an LMS?</a:t>
            </a:r>
            <a:endParaRPr lang="en-US" sz="2050" dirty="0"/>
          </a:p>
        </p:txBody>
      </p:sp>
      <p:sp>
        <p:nvSpPr>
          <p:cNvPr id="5" name="Text 3"/>
          <p:cNvSpPr/>
          <p:nvPr/>
        </p:nvSpPr>
        <p:spPr>
          <a:xfrm>
            <a:off x="742950" y="3839289"/>
            <a:ext cx="6313289" cy="3395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Centralized platform for education</a:t>
            </a:r>
            <a:endParaRPr lang="en-US" sz="1650" dirty="0"/>
          </a:p>
        </p:txBody>
      </p:sp>
      <p:sp>
        <p:nvSpPr>
          <p:cNvPr id="6" name="Text 4"/>
          <p:cNvSpPr/>
          <p:nvPr/>
        </p:nvSpPr>
        <p:spPr>
          <a:xfrm>
            <a:off x="742950" y="4253151"/>
            <a:ext cx="6313289" cy="3395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Manages learning content and activities</a:t>
            </a:r>
            <a:endParaRPr lang="en-US" sz="1650" dirty="0"/>
          </a:p>
        </p:txBody>
      </p:sp>
      <p:sp>
        <p:nvSpPr>
          <p:cNvPr id="7" name="Text 5"/>
          <p:cNvSpPr/>
          <p:nvPr/>
        </p:nvSpPr>
        <p:spPr>
          <a:xfrm>
            <a:off x="742950" y="4667012"/>
            <a:ext cx="6313289" cy="3395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Facilitates communication and assessment</a:t>
            </a:r>
            <a:endParaRPr lang="en-US" sz="1650" dirty="0"/>
          </a:p>
        </p:txBody>
      </p:sp>
      <p:sp>
        <p:nvSpPr>
          <p:cNvPr id="8" name="Text 6"/>
          <p:cNvSpPr/>
          <p:nvPr/>
        </p:nvSpPr>
        <p:spPr>
          <a:xfrm>
            <a:off x="7581781" y="3274219"/>
            <a:ext cx="6313289" cy="3395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endParaRPr lang="en-US" sz="1650" dirty="0"/>
          </a:p>
        </p:txBody>
      </p:sp>
      <p:sp>
        <p:nvSpPr>
          <p:cNvPr id="9" name="Text 7"/>
          <p:cNvSpPr/>
          <p:nvPr/>
        </p:nvSpPr>
        <p:spPr>
          <a:xfrm>
            <a:off x="742950" y="5319593"/>
            <a:ext cx="13144500" cy="3395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This LMS is being developed to enhance the learning experience and streamline administrative tasks for our entire community.</a:t>
            </a:r>
            <a:endParaRPr lang="en-US" sz="1650" dirty="0"/>
          </a:p>
        </p:txBody>
      </p:sp>
      <p:sp>
        <p:nvSpPr>
          <p:cNvPr id="10" name="Shape 8"/>
          <p:cNvSpPr/>
          <p:nvPr/>
        </p:nvSpPr>
        <p:spPr>
          <a:xfrm>
            <a:off x="742950" y="5897880"/>
            <a:ext cx="4240054" cy="1577697"/>
          </a:xfrm>
          <a:prstGeom prst="roundRect">
            <a:avLst>
              <a:gd name="adj" fmla="val 5651"/>
            </a:avLst>
          </a:prstGeom>
          <a:solidFill>
            <a:srgbClr val="E2E4E9"/>
          </a:solidFill>
          <a:ln w="7620">
            <a:solidFill>
              <a:srgbClr val="C8CACF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962739" y="6117669"/>
            <a:ext cx="2653427" cy="331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Students</a:t>
            </a:r>
            <a:endParaRPr lang="en-US" sz="2050" dirty="0"/>
          </a:p>
        </p:txBody>
      </p:sp>
      <p:sp>
        <p:nvSpPr>
          <p:cNvPr id="12" name="Text 10"/>
          <p:cNvSpPr/>
          <p:nvPr/>
        </p:nvSpPr>
        <p:spPr>
          <a:xfrm>
            <a:off x="962739" y="6576655"/>
            <a:ext cx="3800475" cy="6791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Access courses, submit assignments, track progress</a:t>
            </a:r>
            <a:endParaRPr lang="en-US" sz="1650" dirty="0"/>
          </a:p>
        </p:txBody>
      </p:sp>
      <p:sp>
        <p:nvSpPr>
          <p:cNvPr id="13" name="Shape 11"/>
          <p:cNvSpPr/>
          <p:nvPr/>
        </p:nvSpPr>
        <p:spPr>
          <a:xfrm>
            <a:off x="5195173" y="5897880"/>
            <a:ext cx="4240054" cy="1577697"/>
          </a:xfrm>
          <a:prstGeom prst="roundRect">
            <a:avLst>
              <a:gd name="adj" fmla="val 5651"/>
            </a:avLst>
          </a:prstGeom>
          <a:solidFill>
            <a:srgbClr val="E2E4E9"/>
          </a:solidFill>
          <a:ln w="7620">
            <a:solidFill>
              <a:srgbClr val="C8CACF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5414963" y="6117669"/>
            <a:ext cx="2653427" cy="331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Staff</a:t>
            </a:r>
            <a:endParaRPr lang="en-US" sz="2050" dirty="0"/>
          </a:p>
        </p:txBody>
      </p:sp>
      <p:sp>
        <p:nvSpPr>
          <p:cNvPr id="15" name="Text 13"/>
          <p:cNvSpPr/>
          <p:nvPr/>
        </p:nvSpPr>
        <p:spPr>
          <a:xfrm>
            <a:off x="5414963" y="6576655"/>
            <a:ext cx="3800475" cy="6791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Manage courses, grade submissions, communicate with students</a:t>
            </a:r>
            <a:endParaRPr lang="en-US" sz="1650" dirty="0"/>
          </a:p>
        </p:txBody>
      </p:sp>
      <p:sp>
        <p:nvSpPr>
          <p:cNvPr id="16" name="Shape 14"/>
          <p:cNvSpPr/>
          <p:nvPr/>
        </p:nvSpPr>
        <p:spPr>
          <a:xfrm>
            <a:off x="9647396" y="5897880"/>
            <a:ext cx="4240054" cy="1577697"/>
          </a:xfrm>
          <a:prstGeom prst="roundRect">
            <a:avLst>
              <a:gd name="adj" fmla="val 5651"/>
            </a:avLst>
          </a:prstGeom>
          <a:solidFill>
            <a:srgbClr val="E2E4E9"/>
          </a:solidFill>
          <a:ln w="7620">
            <a:solidFill>
              <a:srgbClr val="C8CACF"/>
            </a:solidFill>
            <a:prstDash val="solid"/>
          </a:ln>
        </p:spPr>
      </p:sp>
      <p:sp>
        <p:nvSpPr>
          <p:cNvPr id="17" name="Text 15"/>
          <p:cNvSpPr/>
          <p:nvPr/>
        </p:nvSpPr>
        <p:spPr>
          <a:xfrm>
            <a:off x="9867186" y="6117669"/>
            <a:ext cx="2653427" cy="331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Administrators</a:t>
            </a:r>
            <a:endParaRPr lang="en-US" sz="2050" dirty="0"/>
          </a:p>
        </p:txBody>
      </p:sp>
      <p:sp>
        <p:nvSpPr>
          <p:cNvPr id="18" name="Text 16"/>
          <p:cNvSpPr/>
          <p:nvPr/>
        </p:nvSpPr>
        <p:spPr>
          <a:xfrm>
            <a:off x="9867186" y="6576655"/>
            <a:ext cx="3800475" cy="6791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Oversee system, manage users, analyze data</a:t>
            </a:r>
            <a:endParaRPr lang="en-US" sz="16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66738" y="445294"/>
            <a:ext cx="6557248" cy="5061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950"/>
              </a:lnSpc>
              <a:buNone/>
            </a:pPr>
            <a:r>
              <a:rPr lang="en-US" sz="315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LMS Module Interaction Workflow</a:t>
            </a:r>
            <a:endParaRPr lang="en-US" sz="3150" dirty="0"/>
          </a:p>
        </p:txBody>
      </p:sp>
      <p:sp>
        <p:nvSpPr>
          <p:cNvPr id="3" name="Shape 1"/>
          <p:cNvSpPr/>
          <p:nvPr/>
        </p:nvSpPr>
        <p:spPr>
          <a:xfrm>
            <a:off x="7303770" y="1275278"/>
            <a:ext cx="22860" cy="6510933"/>
          </a:xfrm>
          <a:prstGeom prst="roundRect">
            <a:avLst>
              <a:gd name="adj" fmla="val 297559"/>
            </a:avLst>
          </a:prstGeom>
          <a:solidFill>
            <a:srgbClr val="C8CACF"/>
          </a:solidFill>
          <a:ln/>
        </p:spPr>
      </p:sp>
      <p:sp>
        <p:nvSpPr>
          <p:cNvPr id="4" name="Shape 2"/>
          <p:cNvSpPr/>
          <p:nvPr/>
        </p:nvSpPr>
        <p:spPr>
          <a:xfrm>
            <a:off x="6670119" y="1446014"/>
            <a:ext cx="485775" cy="22860"/>
          </a:xfrm>
          <a:prstGeom prst="roundRect">
            <a:avLst>
              <a:gd name="adj" fmla="val 297559"/>
            </a:avLst>
          </a:prstGeom>
          <a:solidFill>
            <a:srgbClr val="C8CACF"/>
          </a:solidFill>
          <a:ln/>
        </p:spPr>
      </p:sp>
      <p:sp>
        <p:nvSpPr>
          <p:cNvPr id="5" name="Shape 3"/>
          <p:cNvSpPr/>
          <p:nvPr/>
        </p:nvSpPr>
        <p:spPr>
          <a:xfrm>
            <a:off x="7133034" y="1275278"/>
            <a:ext cx="364331" cy="364331"/>
          </a:xfrm>
          <a:prstGeom prst="roundRect">
            <a:avLst>
              <a:gd name="adj" fmla="val 18670"/>
            </a:avLst>
          </a:prstGeom>
          <a:solidFill>
            <a:srgbClr val="E2E4E9"/>
          </a:solidFill>
          <a:ln w="7620">
            <a:solidFill>
              <a:srgbClr val="C8CACF"/>
            </a:solidFill>
            <a:prstDash val="solid"/>
          </a:ln>
        </p:spPr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93756" y="1305639"/>
            <a:ext cx="242888" cy="303609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4481036" y="1330881"/>
            <a:ext cx="2024420" cy="2530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Authentication</a:t>
            </a:r>
            <a:endParaRPr lang="en-US" sz="1550" dirty="0"/>
          </a:p>
        </p:txBody>
      </p:sp>
      <p:sp>
        <p:nvSpPr>
          <p:cNvPr id="8" name="Text 5"/>
          <p:cNvSpPr/>
          <p:nvPr/>
        </p:nvSpPr>
        <p:spPr>
          <a:xfrm>
            <a:off x="566738" y="1681043"/>
            <a:ext cx="5938718" cy="2590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Users securely sign in. Access roles are verified.</a:t>
            </a:r>
            <a:endParaRPr lang="en-US" sz="1250" dirty="0"/>
          </a:p>
        </p:txBody>
      </p:sp>
      <p:sp>
        <p:nvSpPr>
          <p:cNvPr id="9" name="Shape 6"/>
          <p:cNvSpPr/>
          <p:nvPr/>
        </p:nvSpPr>
        <p:spPr>
          <a:xfrm>
            <a:off x="7474506" y="2417683"/>
            <a:ext cx="485775" cy="22860"/>
          </a:xfrm>
          <a:prstGeom prst="roundRect">
            <a:avLst>
              <a:gd name="adj" fmla="val 297559"/>
            </a:avLst>
          </a:prstGeom>
          <a:solidFill>
            <a:srgbClr val="C8CACF"/>
          </a:solidFill>
          <a:ln/>
        </p:spPr>
      </p:sp>
      <p:sp>
        <p:nvSpPr>
          <p:cNvPr id="10" name="Shape 7"/>
          <p:cNvSpPr/>
          <p:nvPr/>
        </p:nvSpPr>
        <p:spPr>
          <a:xfrm>
            <a:off x="7133034" y="2246948"/>
            <a:ext cx="364331" cy="364331"/>
          </a:xfrm>
          <a:prstGeom prst="roundRect">
            <a:avLst>
              <a:gd name="adj" fmla="val 18670"/>
            </a:avLst>
          </a:prstGeom>
          <a:solidFill>
            <a:srgbClr val="E2E4E9"/>
          </a:solidFill>
          <a:ln w="7620">
            <a:solidFill>
              <a:srgbClr val="C8CACF"/>
            </a:solidFill>
            <a:prstDash val="solid"/>
          </a:ln>
        </p:spPr>
      </p:sp>
      <p:pic>
        <p:nvPicPr>
          <p:cNvPr id="11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3756" y="2277308"/>
            <a:ext cx="242888" cy="303609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8124944" y="2302550"/>
            <a:ext cx="2024420" cy="2530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Dashboard Access</a:t>
            </a:r>
            <a:endParaRPr lang="en-US" sz="1550" dirty="0"/>
          </a:p>
        </p:txBody>
      </p:sp>
      <p:sp>
        <p:nvSpPr>
          <p:cNvPr id="13" name="Text 9"/>
          <p:cNvSpPr/>
          <p:nvPr/>
        </p:nvSpPr>
        <p:spPr>
          <a:xfrm>
            <a:off x="8124944" y="2652713"/>
            <a:ext cx="5938718" cy="2590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Personalized views provide quick insights. Navigate system easily.</a:t>
            </a:r>
            <a:endParaRPr lang="en-US" sz="1250" dirty="0"/>
          </a:p>
        </p:txBody>
      </p:sp>
      <p:sp>
        <p:nvSpPr>
          <p:cNvPr id="14" name="Shape 10"/>
          <p:cNvSpPr/>
          <p:nvPr/>
        </p:nvSpPr>
        <p:spPr>
          <a:xfrm>
            <a:off x="6670119" y="3255169"/>
            <a:ext cx="485775" cy="22860"/>
          </a:xfrm>
          <a:prstGeom prst="roundRect">
            <a:avLst>
              <a:gd name="adj" fmla="val 297559"/>
            </a:avLst>
          </a:prstGeom>
          <a:solidFill>
            <a:srgbClr val="C8CACF"/>
          </a:solidFill>
          <a:ln/>
        </p:spPr>
      </p:sp>
      <p:sp>
        <p:nvSpPr>
          <p:cNvPr id="15" name="Shape 11"/>
          <p:cNvSpPr/>
          <p:nvPr/>
        </p:nvSpPr>
        <p:spPr>
          <a:xfrm>
            <a:off x="7133034" y="3084433"/>
            <a:ext cx="364331" cy="364331"/>
          </a:xfrm>
          <a:prstGeom prst="roundRect">
            <a:avLst>
              <a:gd name="adj" fmla="val 18670"/>
            </a:avLst>
          </a:prstGeom>
          <a:solidFill>
            <a:srgbClr val="E2E4E9"/>
          </a:solidFill>
          <a:ln w="7620">
            <a:solidFill>
              <a:srgbClr val="C8CACF"/>
            </a:solidFill>
            <a:prstDash val="solid"/>
          </a:ln>
        </p:spPr>
      </p:sp>
      <p:pic>
        <p:nvPicPr>
          <p:cNvPr id="1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3756" y="3114794"/>
            <a:ext cx="242888" cy="303609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4481036" y="3140035"/>
            <a:ext cx="2024420" cy="2530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Course Engagement</a:t>
            </a:r>
            <a:endParaRPr lang="en-US" sz="1550" dirty="0"/>
          </a:p>
        </p:txBody>
      </p:sp>
      <p:sp>
        <p:nvSpPr>
          <p:cNvPr id="18" name="Text 13"/>
          <p:cNvSpPr/>
          <p:nvPr/>
        </p:nvSpPr>
        <p:spPr>
          <a:xfrm>
            <a:off x="566738" y="3490198"/>
            <a:ext cx="5938718" cy="2590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Enroll in relevant courses. Manage individual learning paths.</a:t>
            </a:r>
            <a:endParaRPr lang="en-US" sz="1250" dirty="0"/>
          </a:p>
        </p:txBody>
      </p:sp>
      <p:sp>
        <p:nvSpPr>
          <p:cNvPr id="19" name="Shape 14"/>
          <p:cNvSpPr/>
          <p:nvPr/>
        </p:nvSpPr>
        <p:spPr>
          <a:xfrm>
            <a:off x="7474506" y="4092773"/>
            <a:ext cx="485775" cy="22860"/>
          </a:xfrm>
          <a:prstGeom prst="roundRect">
            <a:avLst>
              <a:gd name="adj" fmla="val 297559"/>
            </a:avLst>
          </a:prstGeom>
          <a:solidFill>
            <a:srgbClr val="C8CACF"/>
          </a:solidFill>
          <a:ln/>
        </p:spPr>
      </p:sp>
      <p:sp>
        <p:nvSpPr>
          <p:cNvPr id="20" name="Shape 15"/>
          <p:cNvSpPr/>
          <p:nvPr/>
        </p:nvSpPr>
        <p:spPr>
          <a:xfrm>
            <a:off x="7133034" y="3922038"/>
            <a:ext cx="364331" cy="364331"/>
          </a:xfrm>
          <a:prstGeom prst="roundRect">
            <a:avLst>
              <a:gd name="adj" fmla="val 18670"/>
            </a:avLst>
          </a:prstGeom>
          <a:solidFill>
            <a:srgbClr val="E2E4E9"/>
          </a:solidFill>
          <a:ln w="7620">
            <a:solidFill>
              <a:srgbClr val="C8CACF"/>
            </a:solidFill>
            <a:prstDash val="solid"/>
          </a:ln>
        </p:spPr>
      </p:sp>
      <p:pic>
        <p:nvPicPr>
          <p:cNvPr id="2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3756" y="3952399"/>
            <a:ext cx="242888" cy="303609"/>
          </a:xfrm>
          <a:prstGeom prst="rect">
            <a:avLst/>
          </a:prstGeom>
        </p:spPr>
      </p:pic>
      <p:sp>
        <p:nvSpPr>
          <p:cNvPr id="22" name="Text 16"/>
          <p:cNvSpPr/>
          <p:nvPr/>
        </p:nvSpPr>
        <p:spPr>
          <a:xfrm>
            <a:off x="8124944" y="3977640"/>
            <a:ext cx="2024420" cy="2530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Content Delivery</a:t>
            </a:r>
            <a:endParaRPr lang="en-US" sz="1550" dirty="0"/>
          </a:p>
        </p:txBody>
      </p:sp>
      <p:sp>
        <p:nvSpPr>
          <p:cNvPr id="23" name="Text 17"/>
          <p:cNvSpPr/>
          <p:nvPr/>
        </p:nvSpPr>
        <p:spPr>
          <a:xfrm>
            <a:off x="8124944" y="4327803"/>
            <a:ext cx="5938718" cy="2590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Access diverse learning materials. Track completion per section.</a:t>
            </a:r>
            <a:endParaRPr lang="en-US" sz="1250" dirty="0"/>
          </a:p>
        </p:txBody>
      </p:sp>
      <p:sp>
        <p:nvSpPr>
          <p:cNvPr id="24" name="Shape 18"/>
          <p:cNvSpPr/>
          <p:nvPr/>
        </p:nvSpPr>
        <p:spPr>
          <a:xfrm>
            <a:off x="6670119" y="4930378"/>
            <a:ext cx="485775" cy="22860"/>
          </a:xfrm>
          <a:prstGeom prst="roundRect">
            <a:avLst>
              <a:gd name="adj" fmla="val 297559"/>
            </a:avLst>
          </a:prstGeom>
          <a:solidFill>
            <a:srgbClr val="C8CACF"/>
          </a:solidFill>
          <a:ln/>
        </p:spPr>
      </p:sp>
      <p:sp>
        <p:nvSpPr>
          <p:cNvPr id="25" name="Shape 19"/>
          <p:cNvSpPr/>
          <p:nvPr/>
        </p:nvSpPr>
        <p:spPr>
          <a:xfrm>
            <a:off x="7133034" y="4759643"/>
            <a:ext cx="364331" cy="364331"/>
          </a:xfrm>
          <a:prstGeom prst="roundRect">
            <a:avLst>
              <a:gd name="adj" fmla="val 18670"/>
            </a:avLst>
          </a:prstGeom>
          <a:solidFill>
            <a:srgbClr val="E2E4E9"/>
          </a:solidFill>
          <a:ln w="7620">
            <a:solidFill>
              <a:srgbClr val="C8CACF"/>
            </a:solidFill>
            <a:prstDash val="solid"/>
          </a:ln>
        </p:spPr>
      </p:sp>
      <p:pic>
        <p:nvPicPr>
          <p:cNvPr id="2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93756" y="4790003"/>
            <a:ext cx="242888" cy="303609"/>
          </a:xfrm>
          <a:prstGeom prst="rect">
            <a:avLst/>
          </a:prstGeom>
        </p:spPr>
      </p:pic>
      <p:sp>
        <p:nvSpPr>
          <p:cNvPr id="27" name="Text 20"/>
          <p:cNvSpPr/>
          <p:nvPr/>
        </p:nvSpPr>
        <p:spPr>
          <a:xfrm>
            <a:off x="4481036" y="4815245"/>
            <a:ext cx="2024420" cy="2530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Assignment Flow</a:t>
            </a:r>
            <a:endParaRPr lang="en-US" sz="1550" dirty="0"/>
          </a:p>
        </p:txBody>
      </p:sp>
      <p:sp>
        <p:nvSpPr>
          <p:cNvPr id="28" name="Text 21"/>
          <p:cNvSpPr/>
          <p:nvPr/>
        </p:nvSpPr>
        <p:spPr>
          <a:xfrm>
            <a:off x="566738" y="5165408"/>
            <a:ext cx="5938718" cy="2590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Students submit work. Staff grades submissions.</a:t>
            </a:r>
            <a:endParaRPr lang="en-US" sz="1250" dirty="0"/>
          </a:p>
        </p:txBody>
      </p:sp>
      <p:sp>
        <p:nvSpPr>
          <p:cNvPr id="29" name="Shape 22"/>
          <p:cNvSpPr/>
          <p:nvPr/>
        </p:nvSpPr>
        <p:spPr>
          <a:xfrm>
            <a:off x="7474506" y="5767983"/>
            <a:ext cx="485775" cy="22860"/>
          </a:xfrm>
          <a:prstGeom prst="roundRect">
            <a:avLst>
              <a:gd name="adj" fmla="val 297559"/>
            </a:avLst>
          </a:prstGeom>
          <a:solidFill>
            <a:srgbClr val="C8CACF"/>
          </a:solidFill>
          <a:ln/>
        </p:spPr>
      </p:sp>
      <p:sp>
        <p:nvSpPr>
          <p:cNvPr id="30" name="Shape 23"/>
          <p:cNvSpPr/>
          <p:nvPr/>
        </p:nvSpPr>
        <p:spPr>
          <a:xfrm>
            <a:off x="7133034" y="5597247"/>
            <a:ext cx="364331" cy="364331"/>
          </a:xfrm>
          <a:prstGeom prst="roundRect">
            <a:avLst>
              <a:gd name="adj" fmla="val 18670"/>
            </a:avLst>
          </a:prstGeom>
          <a:solidFill>
            <a:srgbClr val="E2E4E9"/>
          </a:solidFill>
          <a:ln w="7620">
            <a:solidFill>
              <a:srgbClr val="C8CACF"/>
            </a:solidFill>
            <a:prstDash val="solid"/>
          </a:ln>
        </p:spPr>
      </p:sp>
      <p:pic>
        <p:nvPicPr>
          <p:cNvPr id="31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93756" y="5627608"/>
            <a:ext cx="242888" cy="303609"/>
          </a:xfrm>
          <a:prstGeom prst="rect">
            <a:avLst/>
          </a:prstGeom>
        </p:spPr>
      </p:pic>
      <p:sp>
        <p:nvSpPr>
          <p:cNvPr id="32" name="Text 24"/>
          <p:cNvSpPr/>
          <p:nvPr/>
        </p:nvSpPr>
        <p:spPr>
          <a:xfrm>
            <a:off x="8124944" y="5652849"/>
            <a:ext cx="2024420" cy="2530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Assessments</a:t>
            </a:r>
            <a:endParaRPr lang="en-US" sz="1550" dirty="0"/>
          </a:p>
        </p:txBody>
      </p:sp>
      <p:sp>
        <p:nvSpPr>
          <p:cNvPr id="33" name="Text 25"/>
          <p:cNvSpPr/>
          <p:nvPr/>
        </p:nvSpPr>
        <p:spPr>
          <a:xfrm>
            <a:off x="8124944" y="6003012"/>
            <a:ext cx="5938718" cy="2590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Take quizzes and exams. Questions from central bank.</a:t>
            </a:r>
            <a:endParaRPr lang="en-US" sz="1250" dirty="0"/>
          </a:p>
        </p:txBody>
      </p:sp>
      <p:sp>
        <p:nvSpPr>
          <p:cNvPr id="34" name="Shape 26"/>
          <p:cNvSpPr/>
          <p:nvPr/>
        </p:nvSpPr>
        <p:spPr>
          <a:xfrm>
            <a:off x="6670119" y="6605588"/>
            <a:ext cx="485775" cy="22860"/>
          </a:xfrm>
          <a:prstGeom prst="roundRect">
            <a:avLst>
              <a:gd name="adj" fmla="val 297559"/>
            </a:avLst>
          </a:prstGeom>
          <a:solidFill>
            <a:srgbClr val="C8CACF"/>
          </a:solidFill>
          <a:ln/>
        </p:spPr>
      </p:sp>
      <p:sp>
        <p:nvSpPr>
          <p:cNvPr id="35" name="Shape 27"/>
          <p:cNvSpPr/>
          <p:nvPr/>
        </p:nvSpPr>
        <p:spPr>
          <a:xfrm>
            <a:off x="7133034" y="6434852"/>
            <a:ext cx="364331" cy="364331"/>
          </a:xfrm>
          <a:prstGeom prst="roundRect">
            <a:avLst>
              <a:gd name="adj" fmla="val 18670"/>
            </a:avLst>
          </a:prstGeom>
          <a:solidFill>
            <a:srgbClr val="E2E4E9"/>
          </a:solidFill>
          <a:ln w="7620">
            <a:solidFill>
              <a:srgbClr val="C8CACF"/>
            </a:solidFill>
            <a:prstDash val="solid"/>
          </a:ln>
        </p:spPr>
      </p:sp>
      <p:pic>
        <p:nvPicPr>
          <p:cNvPr id="36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93756" y="6465213"/>
            <a:ext cx="242888" cy="303609"/>
          </a:xfrm>
          <a:prstGeom prst="rect">
            <a:avLst/>
          </a:prstGeom>
        </p:spPr>
      </p:pic>
      <p:sp>
        <p:nvSpPr>
          <p:cNvPr id="37" name="Text 28"/>
          <p:cNvSpPr/>
          <p:nvPr/>
        </p:nvSpPr>
        <p:spPr>
          <a:xfrm>
            <a:off x="4481036" y="6490454"/>
            <a:ext cx="2024420" cy="2530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Reports &amp; Insights</a:t>
            </a:r>
            <a:endParaRPr lang="en-US" sz="1550" dirty="0"/>
          </a:p>
        </p:txBody>
      </p:sp>
      <p:sp>
        <p:nvSpPr>
          <p:cNvPr id="38" name="Text 29"/>
          <p:cNvSpPr/>
          <p:nvPr/>
        </p:nvSpPr>
        <p:spPr>
          <a:xfrm>
            <a:off x="566738" y="6840617"/>
            <a:ext cx="5938718" cy="2590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View progress reports. Generate performance analytics.</a:t>
            </a:r>
            <a:endParaRPr lang="en-US" sz="12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793790" y="2403872"/>
            <a:ext cx="621125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LMS Technology Stack</a:t>
            </a:r>
            <a:endParaRPr lang="en-US" sz="445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3452813"/>
            <a:ext cx="566976" cy="566976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93790" y="424660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React Frontend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793790" y="4737021"/>
            <a:ext cx="304800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Delivers a responsive, intuitive user experience across all devices.</a:t>
            </a:r>
            <a:endParaRPr lang="en-US" sz="175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5278" y="3452813"/>
            <a:ext cx="566976" cy="566976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4125278" y="424660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.NET Core Backend</a:t>
            </a:r>
            <a:endParaRPr lang="en-US" sz="2200" dirty="0"/>
          </a:p>
        </p:txBody>
      </p:sp>
      <p:sp>
        <p:nvSpPr>
          <p:cNvPr id="10" name="Text 5"/>
          <p:cNvSpPr/>
          <p:nvPr/>
        </p:nvSpPr>
        <p:spPr>
          <a:xfrm>
            <a:off x="4125278" y="4737021"/>
            <a:ext cx="304811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Provides a robust, scalable foundation for all system operations.</a:t>
            </a:r>
            <a:endParaRPr lang="en-US" sz="1750" dirty="0"/>
          </a:p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6884" y="3452813"/>
            <a:ext cx="566976" cy="566976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7456884" y="4246602"/>
            <a:ext cx="295191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SQL Server Database</a:t>
            </a:r>
            <a:endParaRPr lang="en-US" sz="2200" dirty="0"/>
          </a:p>
        </p:txBody>
      </p:sp>
      <p:sp>
        <p:nvSpPr>
          <p:cNvPr id="13" name="Text 7"/>
          <p:cNvSpPr/>
          <p:nvPr/>
        </p:nvSpPr>
        <p:spPr>
          <a:xfrm>
            <a:off x="7456884" y="4737021"/>
            <a:ext cx="304811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Ensures secure and efficient management of all academic data.</a:t>
            </a:r>
            <a:endParaRPr lang="en-US" sz="1750" dirty="0"/>
          </a:p>
        </p:txBody>
      </p:sp>
      <p:pic>
        <p:nvPicPr>
          <p:cNvPr id="14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88491" y="3452813"/>
            <a:ext cx="566976" cy="566976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10788491" y="424660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Secure Integration</a:t>
            </a:r>
            <a:endParaRPr lang="en-US" sz="2200" dirty="0"/>
          </a:p>
        </p:txBody>
      </p:sp>
      <p:sp>
        <p:nvSpPr>
          <p:cNvPr id="16" name="Text 9"/>
          <p:cNvSpPr/>
          <p:nvPr/>
        </p:nvSpPr>
        <p:spPr>
          <a:xfrm>
            <a:off x="10788491" y="4737021"/>
            <a:ext cx="304811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Leverages REST APIs and JWT for seamless, protected communication.</a:t>
            </a:r>
            <a:endParaRPr lang="en-US" sz="17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992386"/>
            <a:ext cx="6244709" cy="624470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99521" y="331386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Summary &amp; Vision</a:t>
            </a:r>
            <a:endParaRPr lang="en-US" sz="2200" dirty="0"/>
          </a:p>
        </p:txBody>
      </p:sp>
      <p:sp>
        <p:nvSpPr>
          <p:cNvPr id="4" name="Text 1"/>
          <p:cNvSpPr/>
          <p:nvPr/>
        </p:nvSpPr>
        <p:spPr>
          <a:xfrm>
            <a:off x="7599521" y="3895011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Future enhancements (mobile app, AI-based recommendations, analytics)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599521" y="470011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Scalability and flexibility of the system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80924"/>
            <a:ext cx="699825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System Roles and Access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843332"/>
            <a:ext cx="13042821" cy="3705225"/>
          </a:xfrm>
          <a:prstGeom prst="roundRect">
            <a:avLst>
              <a:gd name="adj" fmla="val 2571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01410" y="2850952"/>
            <a:ext cx="1302627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5" name="Text 3"/>
          <p:cNvSpPr/>
          <p:nvPr/>
        </p:nvSpPr>
        <p:spPr>
          <a:xfrm>
            <a:off x="1029653" y="2994660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Role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5375077" y="2994660"/>
            <a:ext cx="388036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Responsibilities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716691" y="2994660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Key Permissions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801410" y="3501271"/>
            <a:ext cx="13026271" cy="101322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7"/>
          <p:cNvSpPr/>
          <p:nvPr/>
        </p:nvSpPr>
        <p:spPr>
          <a:xfrm>
            <a:off x="1029653" y="3644979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Student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5375077" y="3644979"/>
            <a:ext cx="388036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Engage with courses, submit assignments, track grades.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9716691" y="3644979"/>
            <a:ext cx="388417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View content, participate in forums, submit work.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801410" y="4514493"/>
            <a:ext cx="13026271" cy="101322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3" name="Text 11"/>
          <p:cNvSpPr/>
          <p:nvPr/>
        </p:nvSpPr>
        <p:spPr>
          <a:xfrm>
            <a:off x="1029653" y="4658201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Staff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5375077" y="4658201"/>
            <a:ext cx="388036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Deliver lessons, grade submissions, communicate with students.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9716691" y="4658201"/>
            <a:ext cx="388417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Manage course materials, assign grades, send announcements.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801410" y="5527715"/>
            <a:ext cx="13026271" cy="101322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7" name="Text 15"/>
          <p:cNvSpPr/>
          <p:nvPr/>
        </p:nvSpPr>
        <p:spPr>
          <a:xfrm>
            <a:off x="1029653" y="5671423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Administrator</a:t>
            </a:r>
            <a:endParaRPr lang="en-US" sz="1750" dirty="0"/>
          </a:p>
        </p:txBody>
      </p:sp>
      <p:sp>
        <p:nvSpPr>
          <p:cNvPr id="18" name="Text 16"/>
          <p:cNvSpPr/>
          <p:nvPr/>
        </p:nvSpPr>
        <p:spPr>
          <a:xfrm>
            <a:off x="5375077" y="5671423"/>
            <a:ext cx="388036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Oversee system operations, manage users and settings.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9716691" y="5671423"/>
            <a:ext cx="388417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Create accounts, configure system features, access analytics.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9136" y="557213"/>
            <a:ext cx="5742146" cy="6331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950"/>
              </a:lnSpc>
              <a:buNone/>
            </a:pPr>
            <a:r>
              <a:rPr lang="en-US" sz="395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Core Modules Overview</a:t>
            </a:r>
            <a:endParaRPr lang="en-US" sz="39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9136" y="1595557"/>
            <a:ext cx="1013103" cy="121574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026087" y="1798082"/>
            <a:ext cx="2532817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Secure Access</a:t>
            </a:r>
            <a:endParaRPr lang="en-US" sz="1950" dirty="0"/>
          </a:p>
        </p:txBody>
      </p:sp>
      <p:sp>
        <p:nvSpPr>
          <p:cNvPr id="5" name="Text 2"/>
          <p:cNvSpPr/>
          <p:nvPr/>
        </p:nvSpPr>
        <p:spPr>
          <a:xfrm>
            <a:off x="2026087" y="2236113"/>
            <a:ext cx="11895177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Safeguards user data and system integrity for all users.</a:t>
            </a:r>
            <a:endParaRPr lang="en-US" sz="15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136" y="2811304"/>
            <a:ext cx="1013103" cy="1215747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2026087" y="3013829"/>
            <a:ext cx="2578894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Course Management</a:t>
            </a:r>
            <a:endParaRPr lang="en-US" sz="1950" dirty="0"/>
          </a:p>
        </p:txBody>
      </p:sp>
      <p:sp>
        <p:nvSpPr>
          <p:cNvPr id="8" name="Text 4"/>
          <p:cNvSpPr/>
          <p:nvPr/>
        </p:nvSpPr>
        <p:spPr>
          <a:xfrm>
            <a:off x="2026087" y="3451860"/>
            <a:ext cx="11895177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Organize learning pathways and manage content effectively.</a:t>
            </a:r>
            <a:endParaRPr lang="en-US" sz="15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136" y="4027051"/>
            <a:ext cx="1013103" cy="1215747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2026087" y="4229576"/>
            <a:ext cx="2532817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Content Delivery</a:t>
            </a:r>
            <a:endParaRPr lang="en-US" sz="1950" dirty="0"/>
          </a:p>
        </p:txBody>
      </p:sp>
      <p:sp>
        <p:nvSpPr>
          <p:cNvPr id="11" name="Text 6"/>
          <p:cNvSpPr/>
          <p:nvPr/>
        </p:nvSpPr>
        <p:spPr>
          <a:xfrm>
            <a:off x="2026087" y="4667607"/>
            <a:ext cx="11895177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Support for diverse media: videos, documents, and interactive lessons.</a:t>
            </a:r>
            <a:endParaRPr lang="en-US" sz="15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136" y="5242798"/>
            <a:ext cx="1013103" cy="1215747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2026087" y="5445323"/>
            <a:ext cx="2808565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Assignments &amp; Grades</a:t>
            </a:r>
            <a:endParaRPr lang="en-US" sz="1950" dirty="0"/>
          </a:p>
        </p:txBody>
      </p:sp>
      <p:sp>
        <p:nvSpPr>
          <p:cNvPr id="14" name="Text 8"/>
          <p:cNvSpPr/>
          <p:nvPr/>
        </p:nvSpPr>
        <p:spPr>
          <a:xfrm>
            <a:off x="2026087" y="5883354"/>
            <a:ext cx="11895177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Streamline submission and evaluation for all coursework.</a:t>
            </a:r>
            <a:endParaRPr lang="en-US" sz="1550" dirty="0"/>
          </a:p>
        </p:txBody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136" y="6458545"/>
            <a:ext cx="1013103" cy="1215747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2026087" y="6661071"/>
            <a:ext cx="2532817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Live classes</a:t>
            </a:r>
            <a:endParaRPr lang="en-US" sz="1950" dirty="0"/>
          </a:p>
        </p:txBody>
      </p:sp>
      <p:sp>
        <p:nvSpPr>
          <p:cNvPr id="17" name="Text 10"/>
          <p:cNvSpPr/>
          <p:nvPr/>
        </p:nvSpPr>
        <p:spPr>
          <a:xfrm>
            <a:off x="2026087" y="7099102"/>
            <a:ext cx="11895177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Live classes Integration with Google Meet/Zoom.</a:t>
            </a:r>
            <a:endParaRPr lang="en-US" sz="15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8066" y="564118"/>
            <a:ext cx="5129213" cy="641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00"/>
              </a:lnSpc>
              <a:buNone/>
            </a:pPr>
            <a:endParaRPr lang="en-US" sz="40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8066" y="1512927"/>
            <a:ext cx="1025843" cy="123098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051566" y="1718072"/>
            <a:ext cx="2593181" cy="320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Attendance Tracking</a:t>
            </a:r>
            <a:endParaRPr lang="en-US" sz="2000" dirty="0"/>
          </a:p>
        </p:txBody>
      </p:sp>
      <p:sp>
        <p:nvSpPr>
          <p:cNvPr id="5" name="Text 2"/>
          <p:cNvSpPr/>
          <p:nvPr/>
        </p:nvSpPr>
        <p:spPr>
          <a:xfrm>
            <a:off x="2051566" y="2161580"/>
            <a:ext cx="11860768" cy="3281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Monitor student engagement and presence. Automated logging simplifies record keeping.</a:t>
            </a:r>
            <a:endParaRPr lang="en-US" sz="16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066" y="2743914"/>
            <a:ext cx="1025843" cy="1230987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2051566" y="2949059"/>
            <a:ext cx="2564606" cy="320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Secure Payments</a:t>
            </a:r>
            <a:endParaRPr lang="en-US" sz="2000" dirty="0"/>
          </a:p>
        </p:txBody>
      </p:sp>
      <p:sp>
        <p:nvSpPr>
          <p:cNvPr id="8" name="Text 4"/>
          <p:cNvSpPr/>
          <p:nvPr/>
        </p:nvSpPr>
        <p:spPr>
          <a:xfrm>
            <a:off x="2051566" y="3392567"/>
            <a:ext cx="11860768" cy="3281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Process course fees and transactions. Ensures financial data security.</a:t>
            </a:r>
            <a:endParaRPr lang="en-US" sz="160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066" y="3974902"/>
            <a:ext cx="1025843" cy="1230987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2051566" y="4180046"/>
            <a:ext cx="2564606" cy="320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Instant Notifications</a:t>
            </a:r>
            <a:endParaRPr lang="en-US" sz="2000" dirty="0"/>
          </a:p>
        </p:txBody>
      </p:sp>
      <p:sp>
        <p:nvSpPr>
          <p:cNvPr id="11" name="Text 6"/>
          <p:cNvSpPr/>
          <p:nvPr/>
        </p:nvSpPr>
        <p:spPr>
          <a:xfrm>
            <a:off x="2051566" y="4623554"/>
            <a:ext cx="11860768" cy="3281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Deliver important updates and announcements. Keep users informed in real-time.</a:t>
            </a:r>
            <a:endParaRPr lang="en-US" sz="160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066" y="5205889"/>
            <a:ext cx="1025843" cy="1230987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2051566" y="5411033"/>
            <a:ext cx="2564606" cy="320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Analytical Reports</a:t>
            </a:r>
            <a:endParaRPr lang="en-US" sz="2000" dirty="0"/>
          </a:p>
        </p:txBody>
      </p:sp>
      <p:sp>
        <p:nvSpPr>
          <p:cNvPr id="14" name="Text 8"/>
          <p:cNvSpPr/>
          <p:nvPr/>
        </p:nvSpPr>
        <p:spPr>
          <a:xfrm>
            <a:off x="2051566" y="5854541"/>
            <a:ext cx="11860768" cy="3281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Generate insights on performance. Data-driven decisions support learning outcomes.</a:t>
            </a:r>
            <a:endParaRPr lang="en-US" sz="1600" dirty="0"/>
          </a:p>
        </p:txBody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8066" y="6436876"/>
            <a:ext cx="1025843" cy="1230987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2051566" y="6642021"/>
            <a:ext cx="2820353" cy="320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Central Question Bank</a:t>
            </a:r>
            <a:endParaRPr lang="en-US" sz="2000" dirty="0"/>
          </a:p>
        </p:txBody>
      </p:sp>
      <p:sp>
        <p:nvSpPr>
          <p:cNvPr id="17" name="Text 10"/>
          <p:cNvSpPr/>
          <p:nvPr/>
        </p:nvSpPr>
        <p:spPr>
          <a:xfrm>
            <a:off x="2051566" y="7085528"/>
            <a:ext cx="11860768" cy="3281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Store and manage assessment questions. Facilitates efficient quiz creation.</a:t>
            </a:r>
            <a:endParaRPr lang="en-US" sz="16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59543"/>
            <a:ext cx="319170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Authentication Module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793790" y="264068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Secure login/signup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08288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Role-based access control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52508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JWT Token-based session management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228148"/>
            <a:ext cx="292703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Course Management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93790" y="492263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Create/edit courses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536483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Manage batches, semesters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93790" y="580703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Assign subjects to teachers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1235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793790" y="2293501"/>
            <a:ext cx="361842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Learning Content Delivery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298799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Upload/read courseware (PDF, video, PPT)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43019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Track progress per student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387238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Section-wise materials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457545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Assignment Module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93790" y="526994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Staff uploads assignments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93790" y="571214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Students submit responses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93790" y="615434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Auto/manual grading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1235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793790" y="2293501"/>
            <a:ext cx="301001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Live Class Integration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298799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Integration with Zoom/Google Meet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43019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Scheduled classes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387238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Attendance tracking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4575453"/>
            <a:ext cx="294227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Payment Verification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93790" y="526994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Fee module with verification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93790" y="571214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Receipts and transactions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93790" y="615434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Staff/admin dashboard to verify payments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6505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793790" y="194619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2640687"/>
            <a:ext cx="356794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Attendance Management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93790" y="333517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Mark attendance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377737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View records per course/batch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421957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Auto-sync with live class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4922639"/>
            <a:ext cx="291084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Notifications System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793790" y="561713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Push/email notifications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93790" y="605932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Assignment alerts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93790" y="650152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Class/exam reminders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1235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793790" y="2293501"/>
            <a:ext cx="315908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Reports &amp; Dashboards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298799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Student progress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43019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Course completion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387238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Admin/staff dashboards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4575453"/>
            <a:ext cx="398740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Question Bank Development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93790" y="526994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Create/manage reusable questions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93790" y="571214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Link to assessments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93790" y="615434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Tag by topic/subject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2025-06-02T10:29:22Z</dcterms:created>
  <dcterms:modified xsi:type="dcterms:W3CDTF">2025-06-02T10:29:22Z</dcterms:modified>
</cp:coreProperties>
</file>